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1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76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xfrm>
            <a:off x="1143000" y="685800"/>
            <a:ext cx="4572000" cy="3429000"/>
          </a:xfrm>
          <a:prstGeom prst="rect">
            <a:avLst/>
          </a:prstGeom>
        </p:spPr>
        <p:txBody>
          <a:bodyPr/>
          <a:lstStyle/>
          <a:p>
            <a:endParaRPr/>
          </a:p>
        </p:txBody>
      </p:sp>
      <p:sp>
        <p:nvSpPr>
          <p:cNvPr id="111" name="Shape 11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3"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93" name="Title Text"/>
          <p:cNvSpPr txBox="1">
            <a:spLocks noGrp="1"/>
          </p:cNvSpPr>
          <p:nvPr>
            <p:ph type="title"/>
          </p:nvPr>
        </p:nvSpPr>
        <p:spPr>
          <a:prstGeom prst="rect">
            <a:avLst/>
          </a:prstGeom>
        </p:spPr>
        <p:txBody>
          <a:bodyPr/>
          <a:lstStyle/>
          <a:p>
            <a:r>
              <a:t>Title Text</a:t>
            </a:r>
          </a:p>
        </p:txBody>
      </p:sp>
      <p:sp>
        <p:nvSpPr>
          <p:cNvPr id="9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3"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1"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9" name="Title Text"/>
          <p:cNvSpPr txBox="1">
            <a:spLocks noGrp="1"/>
          </p:cNvSpPr>
          <p:nvPr>
            <p:ph type="title"/>
          </p:nvPr>
        </p:nvSpPr>
        <p:spPr>
          <a:prstGeom prst="rect">
            <a:avLst/>
          </a:prstGeom>
        </p:spPr>
        <p:txBody>
          <a:bodyPr/>
          <a:lstStyle/>
          <a:p>
            <a:r>
              <a:t>Title Text</a:t>
            </a:r>
          </a:p>
        </p:txBody>
      </p:sp>
      <p:sp>
        <p:nvSpPr>
          <p:cNvPr id="40"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8"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9"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0"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3"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4"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5"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3"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4"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5"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pt fastly background 1-1.jpg" descr="ppt fastly background 1-1.jpg"/>
          <p:cNvPicPr>
            <a:picLocks noChangeAspect="1"/>
          </p:cNvPicPr>
          <p:nvPr/>
        </p:nvPicPr>
        <p:blipFill>
          <a:blip r:embed="rId13" cstate="print">
            <a:extLst/>
          </a:blip>
          <a:stretch>
            <a:fillRect/>
          </a:stretch>
        </p:blipFill>
        <p:spPr>
          <a:xfrm>
            <a:off x="0" y="0"/>
            <a:ext cx="12192000" cy="6858000"/>
          </a:xfrm>
          <a:prstGeom prst="rect">
            <a:avLst/>
          </a:prstGeom>
          <a:ln w="12700">
            <a:miter lim="400000"/>
          </a:ln>
        </p:spPr>
      </p:pic>
      <p:sp>
        <p:nvSpPr>
          <p:cNvPr id="3"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itle 1"/>
          <p:cNvSpPr txBox="1">
            <a:spLocks noGrp="1"/>
          </p:cNvSpPr>
          <p:nvPr>
            <p:ph type="title"/>
          </p:nvPr>
        </p:nvSpPr>
        <p:spPr>
          <a:xfrm>
            <a:off x="838200" y="365125"/>
            <a:ext cx="10515600" cy="626549"/>
          </a:xfrm>
          <a:prstGeom prst="rect">
            <a:avLst/>
          </a:prstGeom>
        </p:spPr>
        <p:txBody>
          <a:bodyPr>
            <a:normAutofit/>
          </a:bodyPr>
          <a:lstStyle>
            <a:lvl1pPr>
              <a:defRPr sz="2400" b="1">
                <a:solidFill>
                  <a:srgbClr val="58585A"/>
                </a:solidFill>
                <a:latin typeface="+mj-lt"/>
                <a:ea typeface="+mj-ea"/>
                <a:cs typeface="+mj-cs"/>
                <a:sym typeface="Helvetica"/>
              </a:defRPr>
            </a:lvl1pPr>
          </a:lstStyle>
          <a:p>
            <a:r>
              <a:rPr sz="2800" dirty="0">
                <a:solidFill>
                  <a:srgbClr val="21A9A0"/>
                </a:solidFill>
              </a:rPr>
              <a:t>Psalm </a:t>
            </a:r>
            <a:r>
              <a:rPr sz="2800" dirty="0" smtClean="0">
                <a:solidFill>
                  <a:srgbClr val="21A9A0"/>
                </a:solidFill>
              </a:rPr>
              <a:t>104:10-17 </a:t>
            </a:r>
            <a:r>
              <a:rPr sz="2800" b="0" dirty="0"/>
              <a:t>(NET)</a:t>
            </a:r>
          </a:p>
        </p:txBody>
      </p:sp>
      <p:sp>
        <p:nvSpPr>
          <p:cNvPr id="114" name="Content Placeholder 2"/>
          <p:cNvSpPr txBox="1">
            <a:spLocks noGrp="1"/>
          </p:cNvSpPr>
          <p:nvPr>
            <p:ph type="body" idx="1"/>
          </p:nvPr>
        </p:nvSpPr>
        <p:spPr>
          <a:xfrm>
            <a:off x="838200" y="1219200"/>
            <a:ext cx="10515600" cy="5185289"/>
          </a:xfrm>
          <a:prstGeom prst="rect">
            <a:avLst/>
          </a:prstGeom>
        </p:spPr>
        <p:txBody>
          <a:bodyPr/>
          <a:lstStyle/>
          <a:p>
            <a:pPr marL="0" indent="0">
              <a:lnSpc>
                <a:spcPct val="88000"/>
              </a:lnSpc>
              <a:spcBef>
                <a:spcPts val="0"/>
              </a:spcBef>
              <a:buSzTx/>
              <a:buNone/>
              <a:defRPr sz="2100">
                <a:solidFill>
                  <a:srgbClr val="58585A"/>
                </a:solidFill>
                <a:latin typeface="+mj-lt"/>
                <a:ea typeface="+mj-ea"/>
                <a:cs typeface="+mj-cs"/>
                <a:sym typeface="Helvetica"/>
              </a:defRPr>
            </a:pPr>
            <a:r>
              <a:rPr dirty="0"/>
              <a:t>He turns springs into streams;</a:t>
            </a:r>
            <a:br>
              <a:rPr dirty="0"/>
            </a:br>
            <a:r>
              <a:rPr dirty="0"/>
              <a:t>they flow between the mountains.</a:t>
            </a:r>
            <a:br>
              <a:rPr dirty="0"/>
            </a:br>
            <a:r>
              <a:rPr dirty="0"/>
              <a:t>They provide water for all the animals in the field;</a:t>
            </a:r>
            <a:br>
              <a:rPr dirty="0"/>
            </a:br>
            <a:r>
              <a:rPr dirty="0"/>
              <a:t>the wild donkeys quench their thirst.</a:t>
            </a:r>
            <a:br>
              <a:rPr dirty="0"/>
            </a:br>
            <a:r>
              <a:rPr dirty="0"/>
              <a:t>The birds of the sky live beside them;</a:t>
            </a:r>
            <a:br>
              <a:rPr dirty="0"/>
            </a:br>
            <a:r>
              <a:rPr dirty="0"/>
              <a:t>they chirp among the bushes.</a:t>
            </a:r>
            <a:br>
              <a:rPr dirty="0"/>
            </a:br>
            <a:r>
              <a:rPr dirty="0"/>
              <a:t>He waters the mountains from the upper rooms of his palace;</a:t>
            </a:r>
            <a:br>
              <a:rPr dirty="0"/>
            </a:br>
            <a:r>
              <a:rPr dirty="0"/>
              <a:t>the earth is full of the fruit you cause to grow.</a:t>
            </a:r>
            <a:br>
              <a:rPr dirty="0"/>
            </a:br>
            <a:r>
              <a:rPr dirty="0"/>
              <a:t>He provides grass for the cattle,</a:t>
            </a:r>
            <a:br>
              <a:rPr dirty="0"/>
            </a:br>
            <a:r>
              <a:rPr dirty="0"/>
              <a:t>and crops for people to cultivate,</a:t>
            </a:r>
          </a:p>
          <a:p>
            <a:pPr marL="0" indent="0">
              <a:lnSpc>
                <a:spcPct val="88000"/>
              </a:lnSpc>
              <a:spcBef>
                <a:spcPts val="0"/>
              </a:spcBef>
              <a:buSzTx/>
              <a:buNone/>
              <a:defRPr sz="2100">
                <a:solidFill>
                  <a:srgbClr val="58585A"/>
                </a:solidFill>
                <a:latin typeface="+mj-lt"/>
                <a:ea typeface="+mj-ea"/>
                <a:cs typeface="+mj-cs"/>
                <a:sym typeface="Helvetica"/>
              </a:defRPr>
            </a:pPr>
            <a:r>
              <a:rPr dirty="0"/>
              <a:t>so they can produce food from the ground</a:t>
            </a:r>
          </a:p>
          <a:p>
            <a:pPr marL="0" indent="0">
              <a:lnSpc>
                <a:spcPct val="88000"/>
              </a:lnSpc>
              <a:spcBef>
                <a:spcPts val="0"/>
              </a:spcBef>
              <a:buSzTx/>
              <a:buNone/>
              <a:defRPr sz="2100">
                <a:solidFill>
                  <a:srgbClr val="58585A"/>
                </a:solidFill>
                <a:latin typeface="+mj-lt"/>
                <a:ea typeface="+mj-ea"/>
                <a:cs typeface="+mj-cs"/>
                <a:sym typeface="Helvetica"/>
              </a:defRPr>
            </a:pPr>
            <a:r>
              <a:rPr dirty="0"/>
              <a:t>…that sustains people’s lives.</a:t>
            </a:r>
            <a:br>
              <a:rPr dirty="0"/>
            </a:br>
            <a:r>
              <a:rPr dirty="0"/>
              <a:t>The trees of the </a:t>
            </a:r>
            <a:r>
              <a:rPr cap="small" dirty="0"/>
              <a:t>Lord</a:t>
            </a:r>
            <a:r>
              <a:rPr dirty="0"/>
              <a:t> receive all the rain they need,</a:t>
            </a:r>
            <a:br>
              <a:rPr dirty="0"/>
            </a:br>
            <a:r>
              <a:rPr dirty="0"/>
              <a:t>the cedars of Lebanon which he planted,</a:t>
            </a:r>
            <a:br>
              <a:rPr dirty="0"/>
            </a:br>
            <a:r>
              <a:rPr dirty="0"/>
              <a:t>where the birds make nests,</a:t>
            </a:r>
            <a:br>
              <a:rPr dirty="0"/>
            </a:br>
            <a:r>
              <a:rPr dirty="0"/>
              <a:t>near the evergreens in which the herons live.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title"/>
          </p:nvPr>
        </p:nvSpPr>
        <p:spPr>
          <a:xfrm>
            <a:off x="838200" y="365125"/>
            <a:ext cx="10515600" cy="1325563"/>
          </a:xfrm>
          <a:prstGeom prst="rect">
            <a:avLst/>
          </a:prstGeom>
        </p:spPr>
        <p:txBody>
          <a:bodyPr>
            <a:normAutofit/>
          </a:bodyPr>
          <a:lstStyle>
            <a:lvl1pPr>
              <a:defRPr sz="2400" b="1">
                <a:solidFill>
                  <a:srgbClr val="58585A"/>
                </a:solidFill>
                <a:latin typeface="+mj-lt"/>
                <a:ea typeface="+mj-ea"/>
                <a:cs typeface="+mj-cs"/>
                <a:sym typeface="Helvetica"/>
              </a:defRPr>
            </a:lvl1pPr>
          </a:lstStyle>
          <a:p>
            <a:r>
              <a:rPr sz="2800" dirty="0">
                <a:solidFill>
                  <a:srgbClr val="21A9A0"/>
                </a:solidFill>
              </a:rPr>
              <a:t>Matthew 10:29-31 </a:t>
            </a:r>
            <a:r>
              <a:rPr sz="2800" b="0" dirty="0"/>
              <a:t>(NET)</a:t>
            </a:r>
          </a:p>
        </p:txBody>
      </p:sp>
      <p:sp>
        <p:nvSpPr>
          <p:cNvPr id="117" name="Content Placeholder 2"/>
          <p:cNvSpPr txBox="1">
            <a:spLocks noGrp="1"/>
          </p:cNvSpPr>
          <p:nvPr>
            <p:ph type="body" idx="1"/>
          </p:nvPr>
        </p:nvSpPr>
        <p:spPr>
          <a:xfrm>
            <a:off x="838200" y="1825625"/>
            <a:ext cx="10515600" cy="4351338"/>
          </a:xfrm>
          <a:prstGeom prst="rect">
            <a:avLst/>
          </a:prstGeom>
        </p:spPr>
        <p:txBody>
          <a:bodyPr/>
          <a:lstStyle>
            <a:lvl1pPr marL="0" indent="0">
              <a:buSzTx/>
              <a:buNone/>
              <a:defRPr sz="2400">
                <a:solidFill>
                  <a:srgbClr val="58585A"/>
                </a:solidFill>
                <a:latin typeface="+mj-lt"/>
                <a:ea typeface="+mj-ea"/>
                <a:cs typeface="+mj-cs"/>
                <a:sym typeface="Helvetica"/>
              </a:defRPr>
            </a:lvl1pPr>
          </a:lstStyle>
          <a:p>
            <a:r>
              <a:rPr dirty="0"/>
              <a:t>Aren’t two sparrows sold for a penny? Yet not one of them falls to the ground apart from your Father’s will. Even all the hairs on your head are numbered. So do not be afraid; you are more valuable than many sparrows.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838200" y="365125"/>
            <a:ext cx="10515600" cy="1325563"/>
          </a:xfrm>
          <a:prstGeom prst="rect">
            <a:avLst/>
          </a:prstGeom>
        </p:spPr>
        <p:txBody>
          <a:bodyPr/>
          <a:lstStyle>
            <a:lvl1pPr>
              <a:defRPr sz="2400" b="1">
                <a:solidFill>
                  <a:srgbClr val="58585A"/>
                </a:solidFill>
                <a:latin typeface="+mj-lt"/>
                <a:ea typeface="+mj-ea"/>
                <a:cs typeface="+mj-cs"/>
                <a:sym typeface="Helvetica"/>
              </a:defRPr>
            </a:lvl1pPr>
          </a:lstStyle>
          <a:p>
            <a:r>
              <a:rPr sz="2800" dirty="0">
                <a:solidFill>
                  <a:srgbClr val="21A9A0"/>
                </a:solidFill>
              </a:rPr>
              <a:t>Matthew 20:25-28 </a:t>
            </a:r>
            <a:r>
              <a:rPr sz="2800" b="0" dirty="0"/>
              <a:t>(NET)</a:t>
            </a:r>
          </a:p>
        </p:txBody>
      </p:sp>
      <p:sp>
        <p:nvSpPr>
          <p:cNvPr id="120" name="Content Placeholder 2"/>
          <p:cNvSpPr txBox="1">
            <a:spLocks noGrp="1"/>
          </p:cNvSpPr>
          <p:nvPr>
            <p:ph type="body" idx="1"/>
          </p:nvPr>
        </p:nvSpPr>
        <p:spPr>
          <a:xfrm>
            <a:off x="838200" y="1825625"/>
            <a:ext cx="10515600" cy="2365375"/>
          </a:xfrm>
          <a:prstGeom prst="rect">
            <a:avLst/>
          </a:prstGeom>
        </p:spPr>
        <p:txBody>
          <a:bodyPr/>
          <a:lstStyle>
            <a:lvl1pPr marL="0" indent="0">
              <a:buSzTx/>
              <a:buNone/>
              <a:defRPr sz="2400">
                <a:solidFill>
                  <a:srgbClr val="58585A"/>
                </a:solidFill>
                <a:latin typeface="+mj-lt"/>
                <a:ea typeface="+mj-ea"/>
                <a:cs typeface="+mj-cs"/>
                <a:sym typeface="Helvetica"/>
              </a:defRPr>
            </a:lvl1pPr>
          </a:lstStyle>
          <a:p>
            <a:r>
              <a:rPr dirty="0"/>
              <a:t>But Jesus called them and said, “You know that the rulers of the Gentiles lord it over them, and those in high positions use their authority over them. It must not be this way among you! Instead whoever wants to be great among you must be your servant, and whoever wants to be first among you must be your slave—just as the Son of Man did not come to be served but to serve, and to give his life as a ransom for many.”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title"/>
          </p:nvPr>
        </p:nvSpPr>
        <p:spPr>
          <a:xfrm>
            <a:off x="838200" y="365125"/>
            <a:ext cx="10515600" cy="1325563"/>
          </a:xfrm>
          <a:prstGeom prst="rect">
            <a:avLst/>
          </a:prstGeom>
        </p:spPr>
        <p:txBody>
          <a:bodyPr>
            <a:normAutofit/>
          </a:bodyPr>
          <a:lstStyle>
            <a:lvl1pPr>
              <a:defRPr sz="2400" b="1">
                <a:solidFill>
                  <a:srgbClr val="58585A"/>
                </a:solidFill>
                <a:latin typeface="+mj-lt"/>
                <a:ea typeface="+mj-ea"/>
                <a:cs typeface="+mj-cs"/>
                <a:sym typeface="Helvetica"/>
              </a:defRPr>
            </a:lvl1pPr>
          </a:lstStyle>
          <a:p>
            <a:r>
              <a:rPr sz="2800" dirty="0">
                <a:solidFill>
                  <a:srgbClr val="21A9A0"/>
                </a:solidFill>
              </a:rPr>
              <a:t>Revelation 11:18 </a:t>
            </a:r>
            <a:r>
              <a:rPr sz="2800" b="0" dirty="0"/>
              <a:t>(NET)</a:t>
            </a:r>
          </a:p>
        </p:txBody>
      </p:sp>
      <p:sp>
        <p:nvSpPr>
          <p:cNvPr id="123" name="Content Placeholder 2"/>
          <p:cNvSpPr txBox="1">
            <a:spLocks noGrp="1"/>
          </p:cNvSpPr>
          <p:nvPr>
            <p:ph type="body" idx="1"/>
          </p:nvPr>
        </p:nvSpPr>
        <p:spPr>
          <a:xfrm>
            <a:off x="838200" y="1825625"/>
            <a:ext cx="10515600" cy="3051175"/>
          </a:xfrm>
          <a:prstGeom prst="rect">
            <a:avLst/>
          </a:prstGeom>
        </p:spPr>
        <p:txBody>
          <a:bodyPr/>
          <a:lstStyle/>
          <a:p>
            <a:pPr marL="0" indent="0">
              <a:buSzTx/>
              <a:buNone/>
              <a:defRPr sz="2400">
                <a:solidFill>
                  <a:srgbClr val="58585A"/>
                </a:solidFill>
                <a:latin typeface="+mj-lt"/>
                <a:ea typeface="+mj-ea"/>
                <a:cs typeface="+mj-cs"/>
                <a:sym typeface="Helvetica"/>
              </a:defRPr>
            </a:pPr>
            <a:r>
              <a:rPr dirty="0"/>
              <a:t>The nations were enraged,</a:t>
            </a:r>
            <a:br>
              <a:rPr dirty="0"/>
            </a:br>
            <a:r>
              <a:rPr dirty="0"/>
              <a:t>but your wrath has come,</a:t>
            </a:r>
            <a:br>
              <a:rPr dirty="0"/>
            </a:br>
            <a:r>
              <a:rPr dirty="0"/>
              <a:t>and the time has come for the dead to be judged,</a:t>
            </a:r>
            <a:br>
              <a:rPr dirty="0"/>
            </a:br>
            <a:r>
              <a:rPr dirty="0"/>
              <a:t>and the time has come to give to your servants,</a:t>
            </a:r>
            <a:br>
              <a:rPr dirty="0"/>
            </a:br>
            <a:r>
              <a:rPr dirty="0"/>
              <a:t>the prophets, their reward,</a:t>
            </a:r>
            <a:br>
              <a:rPr dirty="0"/>
            </a:br>
            <a:r>
              <a:rPr dirty="0"/>
              <a:t>as well as to the saints</a:t>
            </a:r>
            <a:br>
              <a:rPr dirty="0"/>
            </a:br>
            <a:r>
              <a:rPr dirty="0"/>
              <a:t>and to those who revere your name, both small and great,</a:t>
            </a:r>
            <a:br>
              <a:rPr dirty="0"/>
            </a:br>
            <a:r>
              <a:rPr dirty="0"/>
              <a:t>and the time has come to destroy those who destroy the earth.</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86</Words>
  <Application>Microsoft Macintosh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Helvetica</vt:lpstr>
      <vt:lpstr>Arial</vt:lpstr>
      <vt:lpstr>Office Theme</vt:lpstr>
      <vt:lpstr>Psalm 104:10-17 (NET)</vt:lpstr>
      <vt:lpstr>Matthew 10:29-31 (NET)</vt:lpstr>
      <vt:lpstr>Matthew 20:25-28 (NET)</vt:lpstr>
      <vt:lpstr>Revelation 11:18 (NET)</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104: 10-17 (NET)</dc:title>
  <dc:creator>Kami</dc:creator>
  <cp:lastModifiedBy>Andy Saur</cp:lastModifiedBy>
  <cp:revision>3</cp:revision>
  <dcterms:modified xsi:type="dcterms:W3CDTF">2017-08-15T17:49:56Z</dcterms:modified>
</cp:coreProperties>
</file>