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21A9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08"/>
    <p:restoredTop sz="94674"/>
  </p:normalViewPr>
  <p:slideViewPr>
    <p:cSldViewPr>
      <p:cViewPr>
        <p:scale>
          <a:sx n="140" d="100"/>
          <a:sy n="140" d="100"/>
        </p:scale>
        <p:origin x="144" y="14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 name="Shape 110"/>
          <p:cNvSpPr>
            <a:spLocks noGrp="1" noRot="1" noChangeAspect="1"/>
          </p:cNvSpPr>
          <p:nvPr>
            <p:ph type="sldImg"/>
          </p:nvPr>
        </p:nvSpPr>
        <p:spPr>
          <a:xfrm>
            <a:off x="1143000" y="685800"/>
            <a:ext cx="4572000" cy="3429000"/>
          </a:xfrm>
          <a:prstGeom prst="rect">
            <a:avLst/>
          </a:prstGeom>
        </p:spPr>
        <p:txBody>
          <a:bodyPr/>
          <a:lstStyle/>
          <a:p>
            <a:endParaRPr/>
          </a:p>
        </p:txBody>
      </p:sp>
      <p:sp>
        <p:nvSpPr>
          <p:cNvPr id="111" name="Shape 11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2"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3"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sp>
        <p:nvSpPr>
          <p:cNvPr id="93" name="Title Text"/>
          <p:cNvSpPr txBox="1">
            <a:spLocks noGrp="1"/>
          </p:cNvSpPr>
          <p:nvPr>
            <p:ph type="title"/>
          </p:nvPr>
        </p:nvSpPr>
        <p:spPr>
          <a:prstGeom prst="rect">
            <a:avLst/>
          </a:prstGeom>
        </p:spPr>
        <p:txBody>
          <a:bodyPr/>
          <a:lstStyle/>
          <a:p>
            <a:r>
              <a:t>Title Text</a:t>
            </a:r>
          </a:p>
        </p:txBody>
      </p:sp>
      <p:sp>
        <p:nvSpPr>
          <p:cNvPr id="94"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102" name="Title Text"/>
          <p:cNvSpPr txBox="1">
            <a:spLocks noGrp="1"/>
          </p:cNvSpPr>
          <p:nvPr>
            <p:ph type="title"/>
          </p:nvPr>
        </p:nvSpPr>
        <p:spPr>
          <a:xfrm>
            <a:off x="8724900" y="365125"/>
            <a:ext cx="2628900" cy="5811838"/>
          </a:xfrm>
          <a:prstGeom prst="rect">
            <a:avLst/>
          </a:prstGeom>
        </p:spPr>
        <p:txBody>
          <a:bodyPr/>
          <a:lstStyle/>
          <a:p>
            <a:r>
              <a:t>Title Text</a:t>
            </a:r>
          </a:p>
        </p:txBody>
      </p:sp>
      <p:sp>
        <p:nvSpPr>
          <p:cNvPr id="103" name="Body Level One…"/>
          <p:cNvSpPr txBox="1">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1" name="Title Text"/>
          <p:cNvSpPr txBox="1">
            <a:spLocks noGrp="1"/>
          </p:cNvSpPr>
          <p:nvPr>
            <p:ph type="title"/>
          </p:nvPr>
        </p:nvSpPr>
        <p:spPr>
          <a:prstGeom prst="rect">
            <a:avLst/>
          </a:prstGeom>
        </p:spPr>
        <p:txBody>
          <a:bodyPr/>
          <a:lstStyle/>
          <a:p>
            <a:r>
              <a:t>Title Text</a:t>
            </a:r>
          </a:p>
        </p:txBody>
      </p:sp>
      <p:sp>
        <p:nvSpPr>
          <p:cNvPr id="22"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1"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39" name="Title Text"/>
          <p:cNvSpPr txBox="1">
            <a:spLocks noGrp="1"/>
          </p:cNvSpPr>
          <p:nvPr>
            <p:ph type="title"/>
          </p:nvPr>
        </p:nvSpPr>
        <p:spPr>
          <a:prstGeom prst="rect">
            <a:avLst/>
          </a:prstGeom>
        </p:spPr>
        <p:txBody>
          <a:bodyPr/>
          <a:lstStyle/>
          <a:p>
            <a:r>
              <a:t>Title Text</a:t>
            </a:r>
          </a:p>
        </p:txBody>
      </p:sp>
      <p:sp>
        <p:nvSpPr>
          <p:cNvPr id="40"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48"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9"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0" name="Text Placeholder 4"/>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5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58" name="Title Text"/>
          <p:cNvSpPr txBox="1">
            <a:spLocks noGrp="1"/>
          </p:cNvSpPr>
          <p:nvPr>
            <p:ph type="title"/>
          </p:nvPr>
        </p:nvSpPr>
        <p:spPr>
          <a:prstGeom prst="rect">
            <a:avLst/>
          </a:prstGeom>
        </p:spPr>
        <p:txBody>
          <a:bodyPr/>
          <a:lstStyle/>
          <a:p>
            <a:r>
              <a:t>Title Text</a:t>
            </a: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6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73"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4"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5" name="Text Placeholder 3"/>
          <p:cNvSpPr>
            <a:spLocks noGrp="1"/>
          </p:cNvSpPr>
          <p:nvPr>
            <p:ph type="body" sz="quarter" idx="13"/>
          </p:nvPr>
        </p:nvSpPr>
        <p:spPr>
          <a:xfrm>
            <a:off x="839787" y="2057400"/>
            <a:ext cx="3932239" cy="3811588"/>
          </a:xfrm>
          <a:prstGeom prst="rect">
            <a:avLst/>
          </a:prstGeom>
        </p:spPr>
        <p:txBody>
          <a:bodyPr/>
          <a:lstStyle/>
          <a:p>
            <a:pPr marL="0" indent="0">
              <a:buSzTx/>
              <a:buFontTx/>
              <a:buNone/>
              <a:defRPr sz="1600"/>
            </a:pPr>
            <a:endParaRP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83"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4" name="Picture Placeholder 2"/>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5"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pt fastly background 1-1.jpg" descr="ppt fastly background 1-1.jpg"/>
          <p:cNvPicPr>
            <a:picLocks noChangeAspect="1"/>
          </p:cNvPicPr>
          <p:nvPr/>
        </p:nvPicPr>
        <p:blipFill>
          <a:blip r:embed="rId13" cstate="print">
            <a:extLst/>
          </a:blip>
          <a:stretch>
            <a:fillRect/>
          </a:stretch>
        </p:blipFill>
        <p:spPr>
          <a:xfrm>
            <a:off x="0" y="0"/>
            <a:ext cx="12192000" cy="6858000"/>
          </a:xfrm>
          <a:prstGeom prst="rect">
            <a:avLst/>
          </a:prstGeom>
          <a:ln w="12700">
            <a:miter lim="400000"/>
          </a:ln>
        </p:spPr>
      </p:pic>
      <p:sp>
        <p:nvSpPr>
          <p:cNvPr id="3"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a:bodyPr>
          <a:lstStyle/>
          <a:p>
            <a:r>
              <a:t>Title Text</a:t>
            </a:r>
          </a:p>
        </p:txBody>
      </p:sp>
      <p:sp>
        <p:nvSpPr>
          <p:cNvPr id="4"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Rectangle 1"/>
          <p:cNvSpPr txBox="1"/>
          <p:nvPr/>
        </p:nvSpPr>
        <p:spPr>
          <a:xfrm>
            <a:off x="870857" y="2247802"/>
            <a:ext cx="10711543" cy="1261884"/>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a:defRPr sz="2000">
                <a:solidFill>
                  <a:srgbClr val="58585A"/>
                </a:solidFill>
                <a:latin typeface="+mn-lt"/>
                <a:ea typeface="+mn-ea"/>
                <a:cs typeface="+mn-cs"/>
                <a:sym typeface="Helvetica"/>
              </a:defRPr>
            </a:pPr>
            <a:r>
              <a:rPr dirty="0"/>
              <a:t>God blessed them and said to them, “Be fruitful and multiply! Fill the earth and subdue it! Rule over the fish of the sea and the birds of the air and every creature that moves on the ground.”</a:t>
            </a:r>
          </a:p>
          <a:p>
            <a:pPr>
              <a:defRPr sz="2000">
                <a:solidFill>
                  <a:srgbClr val="58585A"/>
                </a:solidFill>
                <a:latin typeface="+mn-lt"/>
                <a:ea typeface="+mn-ea"/>
                <a:cs typeface="+mn-cs"/>
                <a:sym typeface="Helvetica"/>
              </a:defRPr>
            </a:pPr>
            <a:endParaRPr sz="1200" dirty="0"/>
          </a:p>
          <a:p>
            <a:pPr algn="r">
              <a:defRPr sz="2000">
                <a:solidFill>
                  <a:srgbClr val="58585A"/>
                </a:solidFill>
                <a:latin typeface="+mn-lt"/>
                <a:ea typeface="+mn-ea"/>
                <a:cs typeface="+mn-cs"/>
                <a:sym typeface="Helvetica"/>
              </a:defRPr>
            </a:pPr>
            <a:r>
              <a:rPr sz="2400" b="1" dirty="0" smtClean="0">
                <a:solidFill>
                  <a:srgbClr val="21A9A0"/>
                </a:solidFill>
              </a:rPr>
              <a:t>Genesis </a:t>
            </a:r>
            <a:r>
              <a:rPr sz="2400" b="1" dirty="0">
                <a:solidFill>
                  <a:srgbClr val="21A9A0"/>
                </a:solidFill>
              </a:rPr>
              <a:t>1:28 </a:t>
            </a:r>
            <a:r>
              <a:rPr sz="2400" dirty="0"/>
              <a:t>(NET)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Isosceles Triangle 1"/>
          <p:cNvSpPr/>
          <p:nvPr/>
        </p:nvSpPr>
        <p:spPr>
          <a:xfrm>
            <a:off x="1149038" y="1961594"/>
            <a:ext cx="3222138" cy="2938466"/>
          </a:xfrm>
          <a:prstGeom prst="triangle">
            <a:avLst/>
          </a:prstGeom>
          <a:solidFill>
            <a:srgbClr val="21A9A0"/>
          </a:solidFill>
          <a:ln w="6350">
            <a:solidFill>
              <a:schemeClr val="accent1"/>
            </a:solidFill>
            <a:miter/>
          </a:ln>
        </p:spPr>
        <p:txBody>
          <a:bodyPr lIns="45719" rIns="45719" anchor="ctr"/>
          <a:lstStyle/>
          <a:p>
            <a:pPr algn="ctr">
              <a:defRPr>
                <a:solidFill>
                  <a:srgbClr val="FFFFFF"/>
                </a:solidFill>
              </a:defRPr>
            </a:pPr>
            <a:endParaRPr/>
          </a:p>
        </p:txBody>
      </p:sp>
      <p:sp>
        <p:nvSpPr>
          <p:cNvPr id="116" name="TextBox 4"/>
          <p:cNvSpPr txBox="1"/>
          <p:nvPr/>
        </p:nvSpPr>
        <p:spPr>
          <a:xfrm>
            <a:off x="1925282" y="1499929"/>
            <a:ext cx="1669650"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2400">
                <a:solidFill>
                  <a:srgbClr val="58585A"/>
                </a:solidFill>
                <a:latin typeface="+mn-lt"/>
                <a:ea typeface="+mn-ea"/>
                <a:cs typeface="+mn-cs"/>
                <a:sym typeface="Helvetica"/>
              </a:defRPr>
            </a:lvl1pPr>
          </a:lstStyle>
          <a:p>
            <a:r>
              <a:t>Knowledge</a:t>
            </a:r>
          </a:p>
        </p:txBody>
      </p:sp>
      <p:sp>
        <p:nvSpPr>
          <p:cNvPr id="117" name="TextBox 5"/>
          <p:cNvSpPr txBox="1"/>
          <p:nvPr/>
        </p:nvSpPr>
        <p:spPr>
          <a:xfrm>
            <a:off x="428333" y="4898330"/>
            <a:ext cx="1383625"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2400">
                <a:solidFill>
                  <a:srgbClr val="58585A"/>
                </a:solidFill>
                <a:latin typeface="+mn-lt"/>
                <a:ea typeface="+mn-ea"/>
                <a:cs typeface="+mn-cs"/>
                <a:sym typeface="Helvetica"/>
              </a:defRPr>
            </a:lvl1pPr>
          </a:lstStyle>
          <a:p>
            <a:r>
              <a:t>Practice</a:t>
            </a:r>
          </a:p>
        </p:txBody>
      </p:sp>
      <p:sp>
        <p:nvSpPr>
          <p:cNvPr id="118" name="TextBox 6"/>
          <p:cNvSpPr txBox="1"/>
          <p:nvPr/>
        </p:nvSpPr>
        <p:spPr>
          <a:xfrm>
            <a:off x="3992679" y="4898330"/>
            <a:ext cx="985595"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2400">
                <a:solidFill>
                  <a:srgbClr val="58585A"/>
                </a:solidFill>
                <a:latin typeface="+mn-lt"/>
                <a:ea typeface="+mn-ea"/>
                <a:cs typeface="+mn-cs"/>
                <a:sym typeface="Helvetica"/>
              </a:defRPr>
            </a:lvl1pPr>
          </a:lstStyle>
          <a:p>
            <a:r>
              <a:t>Ethics</a:t>
            </a:r>
          </a:p>
        </p:txBody>
      </p:sp>
      <p:sp>
        <p:nvSpPr>
          <p:cNvPr id="119" name="TextBox 8"/>
          <p:cNvSpPr txBox="1"/>
          <p:nvPr/>
        </p:nvSpPr>
        <p:spPr>
          <a:xfrm>
            <a:off x="609600" y="340877"/>
            <a:ext cx="6866130" cy="701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4000" b="1">
                <a:solidFill>
                  <a:srgbClr val="58585A"/>
                </a:solidFill>
                <a:latin typeface="+mn-lt"/>
                <a:ea typeface="+mn-ea"/>
                <a:cs typeface="+mn-cs"/>
                <a:sym typeface="Helvetica"/>
              </a:defRPr>
            </a:lvl1pPr>
          </a:lstStyle>
          <a:p>
            <a:r>
              <a:rPr lang="en-US" dirty="0" smtClean="0">
                <a:solidFill>
                  <a:srgbClr val="21A9A0"/>
                </a:solidFill>
              </a:rPr>
              <a:t>The </a:t>
            </a:r>
            <a:r>
              <a:rPr dirty="0" smtClean="0">
                <a:solidFill>
                  <a:srgbClr val="21A9A0"/>
                </a:solidFill>
              </a:rPr>
              <a:t>Stewardship </a:t>
            </a:r>
            <a:r>
              <a:rPr dirty="0">
                <a:solidFill>
                  <a:srgbClr val="21A9A0"/>
                </a:solidFill>
              </a:rPr>
              <a:t>Triangle</a:t>
            </a:r>
          </a:p>
        </p:txBody>
      </p:sp>
      <p:sp>
        <p:nvSpPr>
          <p:cNvPr id="120" name="Rectangle 9"/>
          <p:cNvSpPr txBox="1"/>
          <p:nvPr/>
        </p:nvSpPr>
        <p:spPr>
          <a:xfrm>
            <a:off x="5359586" y="1596713"/>
            <a:ext cx="6609432" cy="650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solidFill>
                  <a:srgbClr val="58585A"/>
                </a:solidFill>
                <a:latin typeface="+mn-lt"/>
                <a:ea typeface="+mn-ea"/>
                <a:cs typeface="+mn-cs"/>
                <a:sym typeface="Helvetica"/>
              </a:defRPr>
            </a:pPr>
            <a:r>
              <a:rPr b="1" dirty="0"/>
              <a:t>Knowledge:</a:t>
            </a:r>
            <a:r>
              <a:rPr dirty="0"/>
              <a:t> What do we know? What do we yet need to know? What science is involved? Is our understanding sufficient?</a:t>
            </a:r>
          </a:p>
        </p:txBody>
      </p:sp>
      <p:sp>
        <p:nvSpPr>
          <p:cNvPr id="121" name="TextBox 10"/>
          <p:cNvSpPr txBox="1"/>
          <p:nvPr/>
        </p:nvSpPr>
        <p:spPr>
          <a:xfrm>
            <a:off x="5359586" y="2576036"/>
            <a:ext cx="6277247" cy="929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solidFill>
                  <a:srgbClr val="58585A"/>
                </a:solidFill>
                <a:latin typeface="+mn-lt"/>
                <a:ea typeface="+mn-ea"/>
                <a:cs typeface="+mn-cs"/>
                <a:sym typeface="Helvetica"/>
              </a:defRPr>
            </a:pPr>
            <a:r>
              <a:rPr b="1"/>
              <a:t>Ethics:</a:t>
            </a:r>
            <a:r>
              <a:t> What is wrong? What is or would be right? What does good stewardship involve? What needs to happen to restore or preserve creation?</a:t>
            </a:r>
          </a:p>
        </p:txBody>
      </p:sp>
      <p:sp>
        <p:nvSpPr>
          <p:cNvPr id="122" name="TextBox 11"/>
          <p:cNvSpPr txBox="1"/>
          <p:nvPr/>
        </p:nvSpPr>
        <p:spPr>
          <a:xfrm>
            <a:off x="5372286" y="3860660"/>
            <a:ext cx="5992941" cy="929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solidFill>
                  <a:srgbClr val="58585A"/>
                </a:solidFill>
                <a:latin typeface="+mn-lt"/>
                <a:ea typeface="+mn-ea"/>
                <a:cs typeface="+mn-cs"/>
                <a:sym typeface="Helvetica"/>
              </a:defRPr>
            </a:pPr>
            <a:r>
              <a:rPr b="1"/>
              <a:t>Practice:</a:t>
            </a:r>
            <a:r>
              <a:t> What do we do and how do we do it? What actions are required of us?</a:t>
            </a:r>
          </a:p>
        </p:txBody>
      </p:sp>
      <p:sp>
        <p:nvSpPr>
          <p:cNvPr id="123" name="Rectangle 2"/>
          <p:cNvSpPr txBox="1"/>
          <p:nvPr/>
        </p:nvSpPr>
        <p:spPr>
          <a:xfrm>
            <a:off x="5423240" y="5145283"/>
            <a:ext cx="5118026" cy="624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200">
                <a:solidFill>
                  <a:srgbClr val="58585A"/>
                </a:solidFill>
                <a:latin typeface="+mn-lt"/>
                <a:ea typeface="+mn-ea"/>
                <a:cs typeface="+mn-cs"/>
                <a:sym typeface="Helvetica"/>
              </a:defRPr>
            </a:pPr>
            <a:r>
              <a:rPr dirty="0"/>
              <a:t>The Stewardship Triangle image is from </a:t>
            </a:r>
            <a:r>
              <a:rPr i="1" dirty="0"/>
              <a:t>Song of a Scientist: The Harmony of a God-Soaked Creation</a:t>
            </a:r>
            <a:r>
              <a:rPr dirty="0"/>
              <a:t> by Calvin B. DeWitt (Faith Alive, 2012). Permission requested.</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1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1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5" nodeType="clickEffect">
                                  <p:stCondLst>
                                    <p:cond delay="0"/>
                                  </p:stCondLst>
                                  <p:iterate>
                                    <p:tmAbs val="0"/>
                                  </p:iterate>
                                  <p:childTnLst>
                                    <p:set>
                                      <p:cBhvr>
                                        <p:cTn id="22" fill="hold"/>
                                        <p:tgtEl>
                                          <p:spTgt spid="1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6" nodeType="clickEffect">
                                  <p:stCondLst>
                                    <p:cond delay="0"/>
                                  </p:stCondLst>
                                  <p:iterate>
                                    <p:tmAbs val="0"/>
                                  </p:iterate>
                                  <p:childTnLst>
                                    <p:set>
                                      <p:cBhvr>
                                        <p:cTn id="26" fill="hold"/>
                                        <p:tgtEl>
                                          <p:spTgt spid="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1" animBg="1" advAuto="0"/>
      <p:bldP spid="117" grpId="5" animBg="1" advAuto="0"/>
      <p:bldP spid="118" grpId="3" animBg="1" advAuto="0"/>
      <p:bldP spid="120" grpId="2" animBg="1" advAuto="0"/>
      <p:bldP spid="121" grpId="4" animBg="1" advAuto="0"/>
      <p:bldP spid="122" grpId="6" animBg="1" advAuto="0"/>
    </p:bldLst>
  </p:timing>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159</Words>
  <Application>Microsoft Macintosh PowerPoint</Application>
  <PresentationFormat>Widescreen</PresentationFormat>
  <Paragraphs>11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Calibri</vt:lpstr>
      <vt:lpstr>Helvetica</vt:lpstr>
      <vt:lpstr>Arial</vt:lpstr>
      <vt:lpstr>Office Theme</vt:lpstr>
      <vt:lpstr>PowerPoint Presentation</vt:lpstr>
      <vt:lpstr>PowerPoint Presentation</vt:lpstr>
    </vt:vector>
  </TitlesOfParts>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Kami</dc:creator>
  <cp:lastModifiedBy>Andy Saur</cp:lastModifiedBy>
  <cp:revision>3</cp:revision>
  <dcterms:modified xsi:type="dcterms:W3CDTF">2017-08-15T17:54:19Z</dcterms:modified>
</cp:coreProperties>
</file>